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s-ES" sz="4400" spc="-1" strike="noStrike">
                <a:solidFill>
                  <a:srgbClr val="000000"/>
                </a:solidFill>
                <a:latin typeface="Arial"/>
              </a:rPr>
              <a:t>Pulse para desplazar la diapositiva</a:t>
            </a:r>
            <a:endParaRPr b="0" lang="es-E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s-ES" sz="2000" spc="-1" strike="noStrike">
                <a:solidFill>
                  <a:srgbClr val="000000"/>
                </a:solidFill>
                <a:latin typeface="Arial"/>
              </a:rPr>
              <a:t>Pulse para editar el formato de las notas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&lt;cabecera&gt;</a:t>
            </a:r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s-E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s-E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s-E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837F96EF-FC34-4CFE-ACE7-9003DC9C991B}" type="slidenum"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C000F00-E1FC-48E7-8906-2A1595BBE29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54F4166-2EE0-4198-8ABB-17C74A971633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A6AAA87-D7DD-4647-9DA4-98698E4CA70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C3788DF-03BF-4AC1-A804-7B521742F2C4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B1E8402-D597-4E7C-BCE5-E50CE82C9C9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B143921-F09B-4366-B706-C3EC5D06A2AB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697154C-F194-49F2-A58C-ED5BEBD5936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8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9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9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7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8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9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2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6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7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8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9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103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1212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640" cy="137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4400" spc="-1" strike="noStrike">
                <a:solidFill>
                  <a:schemeClr val="dk1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640" cy="477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chemeClr val="dk1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400" spc="-1" strike="noStrike">
                <a:solidFill>
                  <a:schemeClr val="dk1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103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1212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640" cy="137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4400" spc="-1" strike="noStrike">
                <a:solidFill>
                  <a:schemeClr val="dk1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640" cy="477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chemeClr val="dk1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400" spc="-1" strike="noStrike">
                <a:solidFill>
                  <a:schemeClr val="dk1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103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1212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640" cy="137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4400" spc="-1" strike="noStrike">
                <a:solidFill>
                  <a:schemeClr val="dk1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640" cy="477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chemeClr val="dk1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400" spc="-1" strike="noStrike">
                <a:solidFill>
                  <a:schemeClr val="dk1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103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1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1212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640" cy="137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4400" spc="-1" strike="noStrike">
                <a:solidFill>
                  <a:schemeClr val="dk1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640" cy="477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chemeClr val="dk1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400" spc="-1" strike="noStrike">
                <a:solidFill>
                  <a:schemeClr val="dk1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103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1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1212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640" cy="137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4400" spc="-1" strike="noStrike">
                <a:solidFill>
                  <a:schemeClr val="dk1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640" cy="477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chemeClr val="dk1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400" spc="-1" strike="noStrike">
                <a:solidFill>
                  <a:schemeClr val="dk1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103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1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1212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640" cy="137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4400" spc="-1" strike="noStrike">
                <a:solidFill>
                  <a:schemeClr val="dk1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6640" cy="477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chemeClr val="dk1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400" spc="-1" strike="noStrike">
                <a:solidFill>
                  <a:schemeClr val="dk1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chemeClr val="dk1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0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01030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1" name="Shape 1"/>
          <p:cNvSpPr/>
          <p:nvPr/>
        </p:nvSpPr>
        <p:spPr>
          <a:xfrm>
            <a:off x="0" y="0"/>
            <a:ext cx="14629680" cy="8228880"/>
          </a:xfrm>
          <a:prstGeom prst="rect">
            <a:avLst/>
          </a:prstGeom>
          <a:solidFill>
            <a:srgbClr val="21212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ffffff"/>
                </a:solidFill>
                <a:latin typeface="Arial"/>
              </a:rPr>
              <a:t>Pulse para editar el formato del texto de título</a:t>
            </a: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ffffff"/>
                </a:solidFill>
                <a:latin typeface="Arial"/>
              </a:rPr>
              <a:t>Pulse para editar el formato de texto del esquema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800" spc="-1" strike="noStrike">
                <a:solidFill>
                  <a:srgbClr val="ffffff"/>
                </a:solidFill>
                <a:latin typeface="Arial"/>
              </a:rPr>
              <a:t>Segundo nivel del esquema</a:t>
            </a:r>
            <a:endParaRPr b="0" lang="es-E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400" spc="-1" strike="noStrike">
                <a:solidFill>
                  <a:srgbClr val="ffffff"/>
                </a:solidFill>
                <a:latin typeface="Arial"/>
              </a:rPr>
              <a:t>Tercer nivel del esquema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ffffff"/>
                </a:solidFill>
                <a:latin typeface="Arial"/>
              </a:rPr>
              <a:t>Cuarto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latin typeface="Arial"/>
              </a:rPr>
              <a:t>Quinto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latin typeface="Arial"/>
              </a:rPr>
              <a:t>Sexto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latin typeface="Arial"/>
              </a:rPr>
              <a:t>Séptimo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49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6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73.xml"/><Relationship Id="rId4" Type="http://schemas.openxmlformats.org/officeDocument/2006/relationships/notesSlide" Target="../notesSlides/notesSlide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Image 0" descr="preencoded.png"/>
          <p:cNvPicPr/>
          <p:nvPr/>
        </p:nvPicPr>
        <p:blipFill>
          <a:blip r:embed="rId1"/>
          <a:stretch/>
        </p:blipFill>
        <p:spPr>
          <a:xfrm>
            <a:off x="7315200" y="0"/>
            <a:ext cx="7314480" cy="8228880"/>
          </a:xfrm>
          <a:prstGeom prst="rect">
            <a:avLst/>
          </a:prstGeom>
          <a:ln w="0">
            <a:noFill/>
          </a:ln>
        </p:spPr>
      </p:pic>
      <p:pic>
        <p:nvPicPr>
          <p:cNvPr id="287" name="Image 1" descr="preencoded.png"/>
          <p:cNvPicPr/>
          <p:nvPr/>
        </p:nvPicPr>
        <p:blipFill>
          <a:blip r:embed="rId2"/>
          <a:stretch/>
        </p:blipFill>
        <p:spPr>
          <a:xfrm>
            <a:off x="7598520" y="1865520"/>
            <a:ext cx="6747480" cy="4498200"/>
          </a:xfrm>
          <a:prstGeom prst="rect">
            <a:avLst/>
          </a:prstGeom>
          <a:ln w="0">
            <a:noFill/>
          </a:ln>
        </p:spPr>
      </p:pic>
      <p:sp>
        <p:nvSpPr>
          <p:cNvPr id="288" name="Text 0"/>
          <p:cNvSpPr/>
          <p:nvPr/>
        </p:nvSpPr>
        <p:spPr>
          <a:xfrm>
            <a:off x="793800" y="2518560"/>
            <a:ext cx="5726880" cy="212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Ofimática: Pc por piezas VS mini PC</a:t>
            </a:r>
            <a:endParaRPr b="0" lang="es-ES" sz="44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9" name="Text 1"/>
          <p:cNvSpPr/>
          <p:nvPr/>
        </p:nvSpPr>
        <p:spPr>
          <a:xfrm>
            <a:off x="793800" y="4985280"/>
            <a:ext cx="5726880" cy="72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Comparativa directa entre montar un equipo por piezas y comprar un mini PC preconfigurado. 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29680" cy="8228880"/>
          </a:xfrm>
          <a:prstGeom prst="rect">
            <a:avLst/>
          </a:prstGeom>
          <a:ln w="0">
            <a:noFill/>
          </a:ln>
        </p:spPr>
      </p:pic>
      <p:sp>
        <p:nvSpPr>
          <p:cNvPr id="291" name="Text 0"/>
          <p:cNvSpPr/>
          <p:nvPr/>
        </p:nvSpPr>
        <p:spPr>
          <a:xfrm>
            <a:off x="793800" y="1878120"/>
            <a:ext cx="5986440" cy="56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550" spc="-1" strike="noStrike">
                <a:solidFill>
                  <a:srgbClr val="000000"/>
                </a:solidFill>
                <a:highlight>
                  <a:srgbClr val="dcff50"/>
                </a:highlight>
                <a:latin typeface="Roboto Mono Medium"/>
                <a:ea typeface="Roboto Mono Medium"/>
              </a:rPr>
              <a:t>Objetivo del proyecto:</a:t>
            </a:r>
            <a:endParaRPr b="0" lang="es-ES" sz="35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2" name="Shape 1"/>
          <p:cNvSpPr/>
          <p:nvPr/>
        </p:nvSpPr>
        <p:spPr>
          <a:xfrm>
            <a:off x="793800" y="2784960"/>
            <a:ext cx="4195800" cy="2032200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3" name="Text 2"/>
          <p:cNvSpPr/>
          <p:nvPr/>
        </p:nvSpPr>
        <p:spPr>
          <a:xfrm>
            <a:off x="1020600" y="3011760"/>
            <a:ext cx="323028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Diseñar PC low cost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4" name="Text 3"/>
          <p:cNvSpPr/>
          <p:nvPr/>
        </p:nvSpPr>
        <p:spPr>
          <a:xfrm>
            <a:off x="1020600" y="3502440"/>
            <a:ext cx="3741840" cy="108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Configuración rentable para tareas de oficina (ofimática, navegación, videoconferencia).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5" name="Shape 4"/>
          <p:cNvSpPr/>
          <p:nvPr/>
        </p:nvSpPr>
        <p:spPr>
          <a:xfrm>
            <a:off x="5217120" y="2784960"/>
            <a:ext cx="4195800" cy="2032200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6" name="Text 5"/>
          <p:cNvSpPr/>
          <p:nvPr/>
        </p:nvSpPr>
        <p:spPr>
          <a:xfrm>
            <a:off x="5443920" y="3011760"/>
            <a:ext cx="340020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Compatibilidad total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7" name="Text 6"/>
          <p:cNvSpPr/>
          <p:nvPr/>
        </p:nvSpPr>
        <p:spPr>
          <a:xfrm>
            <a:off x="5443920" y="3502440"/>
            <a:ext cx="3741840" cy="72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Componentes que funcionen juntos y permitan actualizaciones sencillas.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8" name="Shape 7"/>
          <p:cNvSpPr/>
          <p:nvPr/>
        </p:nvSpPr>
        <p:spPr>
          <a:xfrm>
            <a:off x="9640080" y="2784960"/>
            <a:ext cx="4195800" cy="2032200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9" name="Text 8"/>
          <p:cNvSpPr/>
          <p:nvPr/>
        </p:nvSpPr>
        <p:spPr>
          <a:xfrm>
            <a:off x="9866880" y="3011760"/>
            <a:ext cx="357048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Comparar alternativas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0" name="Text 9"/>
          <p:cNvSpPr/>
          <p:nvPr/>
        </p:nvSpPr>
        <p:spPr>
          <a:xfrm>
            <a:off x="9866880" y="3502440"/>
            <a:ext cx="3741840" cy="72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Montaje por piezas vs mini PC ya montado.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1" name="Shape 10"/>
          <p:cNvSpPr/>
          <p:nvPr/>
        </p:nvSpPr>
        <p:spPr>
          <a:xfrm>
            <a:off x="793800" y="5044680"/>
            <a:ext cx="13042080" cy="1306080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2" name="Text 11"/>
          <p:cNvSpPr/>
          <p:nvPr/>
        </p:nvSpPr>
        <p:spPr>
          <a:xfrm>
            <a:off x="1020600" y="5271480"/>
            <a:ext cx="391032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Analizar métricas clave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3" name="Text 12"/>
          <p:cNvSpPr/>
          <p:nvPr/>
        </p:nvSpPr>
        <p:spPr>
          <a:xfrm>
            <a:off x="1020600" y="5761800"/>
            <a:ext cx="12588480" cy="36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Precio, capacidad de ampliación y consumo energético.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ext 0"/>
          <p:cNvSpPr/>
          <p:nvPr/>
        </p:nvSpPr>
        <p:spPr>
          <a:xfrm>
            <a:off x="793800" y="785520"/>
            <a:ext cx="8084160" cy="50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Opción A — PC por piezas (núcleo)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5" name="Text 1"/>
          <p:cNvSpPr/>
          <p:nvPr/>
        </p:nvSpPr>
        <p:spPr>
          <a:xfrm>
            <a:off x="793800" y="3187800"/>
            <a:ext cx="351936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Componentes principales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6" name="Text 2"/>
          <p:cNvSpPr/>
          <p:nvPr/>
        </p:nvSpPr>
        <p:spPr>
          <a:xfrm>
            <a:off x="793800" y="3690360"/>
            <a:ext cx="4240440" cy="105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CPU: </a:t>
            </a:r>
            <a:r>
              <a:rPr b="1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AMD Ryzen 5 4600G</a:t>
            </a:r>
            <a:r>
              <a:rPr b="0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 — 157,99€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Placa base: </a:t>
            </a:r>
            <a:r>
              <a:rPr b="1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MSI A520M-A PRO</a:t>
            </a:r>
            <a:r>
              <a:rPr b="0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 — 51,99€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RAM: </a:t>
            </a:r>
            <a:r>
              <a:rPr b="1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Kingston 8GB DDR4</a:t>
            </a:r>
            <a:r>
              <a:rPr b="0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 — 40,72€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7" name="Text 3"/>
          <p:cNvSpPr/>
          <p:nvPr/>
        </p:nvSpPr>
        <p:spPr>
          <a:xfrm>
            <a:off x="793800" y="4915080"/>
            <a:ext cx="4240440" cy="9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Socket AM4 y memoria DDR4: buena compatibilidad con generaciones previas y rutas de actualización (CPU/RAM).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08" name="Image 0" descr="preencoded.png"/>
          <p:cNvPicPr/>
          <p:nvPr/>
        </p:nvPicPr>
        <p:blipFill>
          <a:blip r:embed="rId1"/>
          <a:stretch/>
        </p:blipFill>
        <p:spPr>
          <a:xfrm>
            <a:off x="5955840" y="1778040"/>
            <a:ext cx="7472520" cy="4170240"/>
          </a:xfrm>
          <a:prstGeom prst="rect">
            <a:avLst/>
          </a:prstGeom>
          <a:ln w="0">
            <a:noFill/>
          </a:ln>
        </p:spPr>
      </p:pic>
      <p:sp>
        <p:nvSpPr>
          <p:cNvPr id="309" name="Text 4"/>
          <p:cNvSpPr/>
          <p:nvPr/>
        </p:nvSpPr>
        <p:spPr>
          <a:xfrm>
            <a:off x="5540400" y="6155640"/>
            <a:ext cx="255096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Ventaja técnica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0" name="Text 5"/>
          <p:cNvSpPr/>
          <p:nvPr/>
        </p:nvSpPr>
        <p:spPr>
          <a:xfrm>
            <a:off x="5540400" y="6658200"/>
            <a:ext cx="8302680" cy="61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5e0df"/>
                </a:solidFill>
                <a:latin typeface="Roboto"/>
                <a:ea typeface="Roboto"/>
              </a:rPr>
              <a:t>Rendimiento suficiente para entornos de oficina con posibilidad de añadir más RAM o almacenamiento en el futuro.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5680" cy="8228880"/>
          </a:xfrm>
          <a:prstGeom prst="rect">
            <a:avLst/>
          </a:prstGeom>
          <a:ln w="0">
            <a:noFill/>
          </a:ln>
        </p:spPr>
      </p:pic>
      <p:sp>
        <p:nvSpPr>
          <p:cNvPr id="312" name="Text 0"/>
          <p:cNvSpPr/>
          <p:nvPr/>
        </p:nvSpPr>
        <p:spPr>
          <a:xfrm>
            <a:off x="793800" y="1001880"/>
            <a:ext cx="7555680" cy="113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55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Almacenamiento, energía y chasis</a:t>
            </a:r>
            <a:endParaRPr b="0" lang="es-ES" sz="35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3" name="Text 1"/>
          <p:cNvSpPr/>
          <p:nvPr/>
        </p:nvSpPr>
        <p:spPr>
          <a:xfrm>
            <a:off x="793800" y="2702880"/>
            <a:ext cx="289008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Unidades y fuente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4" name="Text 2"/>
          <p:cNvSpPr/>
          <p:nvPr/>
        </p:nvSpPr>
        <p:spPr>
          <a:xfrm>
            <a:off x="793800" y="3283920"/>
            <a:ext cx="3500640" cy="160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SSD: </a:t>
            </a: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Crucial P3 500GB</a:t>
            </a: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 — 49,99€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PSU: </a:t>
            </a: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Gigabyte 450W</a:t>
            </a: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 — 50,81€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Chasis: </a:t>
            </a: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Nox Hummer</a:t>
            </a: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 — 44,99€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5" name="Text 3"/>
          <p:cNvSpPr/>
          <p:nvPr/>
        </p:nvSpPr>
        <p:spPr>
          <a:xfrm>
            <a:off x="4856400" y="2702880"/>
            <a:ext cx="283464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Resumen de coste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6" name="Text 4"/>
          <p:cNvSpPr/>
          <p:nvPr/>
        </p:nvSpPr>
        <p:spPr>
          <a:xfrm>
            <a:off x="4856400" y="3283920"/>
            <a:ext cx="3500640" cy="217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Configuración orientada a equilibrio entre precio y capacidad de ampliación. Fuente de 450W adecuada para componentes indicados; reservar margen si se añade GPU dedicada.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7" name="Shape 5"/>
          <p:cNvSpPr/>
          <p:nvPr/>
        </p:nvSpPr>
        <p:spPr>
          <a:xfrm>
            <a:off x="793800" y="5920560"/>
            <a:ext cx="7555680" cy="1306080"/>
          </a:xfrm>
          <a:prstGeom prst="roundRect">
            <a:avLst>
              <a:gd name="adj" fmla="val 41653"/>
            </a:avLst>
          </a:prstGeom>
          <a:solidFill>
            <a:srgbClr val="dcff5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Text 6"/>
          <p:cNvSpPr/>
          <p:nvPr/>
        </p:nvSpPr>
        <p:spPr>
          <a:xfrm>
            <a:off x="1020600" y="6147360"/>
            <a:ext cx="283464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00"/>
                </a:solidFill>
                <a:latin typeface="Roboto Mono Medium"/>
                <a:ea typeface="Roboto Mono Medium"/>
              </a:rPr>
              <a:t>TOTAL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9" name="Text 7"/>
          <p:cNvSpPr/>
          <p:nvPr/>
        </p:nvSpPr>
        <p:spPr>
          <a:xfrm>
            <a:off x="1020600" y="6637680"/>
            <a:ext cx="7102080" cy="36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141414"/>
                </a:solidFill>
                <a:latin typeface="Roboto"/>
                <a:ea typeface="Roboto"/>
              </a:rPr>
              <a:t>396,49€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Text 0"/>
          <p:cNvSpPr/>
          <p:nvPr/>
        </p:nvSpPr>
        <p:spPr>
          <a:xfrm>
            <a:off x="793800" y="798120"/>
            <a:ext cx="948492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750"/>
              </a:lnSpc>
              <a:tabLst>
                <a:tab algn="l" pos="0"/>
              </a:tabLst>
            </a:pPr>
            <a:r>
              <a:rPr b="0" lang="en-US" sz="300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Comparativa técnica: Opción A vs Opción B</a:t>
            </a:r>
            <a:endParaRPr b="0" lang="es-ES" sz="3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21" name="Image 0" descr="preencoded.png"/>
          <p:cNvPicPr/>
          <p:nvPr/>
        </p:nvPicPr>
        <p:blipFill>
          <a:blip r:embed="rId1"/>
          <a:stretch/>
        </p:blipFill>
        <p:spPr>
          <a:xfrm>
            <a:off x="793800" y="1710000"/>
            <a:ext cx="481320" cy="481320"/>
          </a:xfrm>
          <a:prstGeom prst="rect">
            <a:avLst/>
          </a:prstGeom>
          <a:ln w="0">
            <a:noFill/>
          </a:ln>
        </p:spPr>
      </p:pic>
      <p:sp>
        <p:nvSpPr>
          <p:cNvPr id="322" name="Text 1"/>
          <p:cNvSpPr/>
          <p:nvPr/>
        </p:nvSpPr>
        <p:spPr>
          <a:xfrm>
            <a:off x="793800" y="2396880"/>
            <a:ext cx="240912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Precio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3" name="Text 2"/>
          <p:cNvSpPr/>
          <p:nvPr/>
        </p:nvSpPr>
        <p:spPr>
          <a:xfrm>
            <a:off x="793800" y="2862000"/>
            <a:ext cx="4258440" cy="28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e5e0df"/>
                </a:solidFill>
                <a:latin typeface="Roboto"/>
                <a:ea typeface="Roboto"/>
              </a:rPr>
              <a:t>Opción A: 396,49€ — Opción B: 355,00€</a:t>
            </a:r>
            <a:endParaRPr b="0" lang="es-ES" sz="15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24" name="Image 1" descr="preencoded.png"/>
          <p:cNvPicPr/>
          <p:nvPr/>
        </p:nvPicPr>
        <p:blipFill>
          <a:blip r:embed="rId2"/>
          <a:stretch/>
        </p:blipFill>
        <p:spPr>
          <a:xfrm>
            <a:off x="793800" y="3474720"/>
            <a:ext cx="481320" cy="481320"/>
          </a:xfrm>
          <a:prstGeom prst="rect">
            <a:avLst/>
          </a:prstGeom>
          <a:ln w="0">
            <a:noFill/>
          </a:ln>
        </p:spPr>
      </p:pic>
      <p:sp>
        <p:nvSpPr>
          <p:cNvPr id="325" name="Text 3"/>
          <p:cNvSpPr/>
          <p:nvPr/>
        </p:nvSpPr>
        <p:spPr>
          <a:xfrm>
            <a:off x="793800" y="4161600"/>
            <a:ext cx="240912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Ampliación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6" name="Text 4"/>
          <p:cNvSpPr/>
          <p:nvPr/>
        </p:nvSpPr>
        <p:spPr>
          <a:xfrm>
            <a:off x="793800" y="4626720"/>
            <a:ext cx="4258440" cy="56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e5e0df"/>
                </a:solidFill>
                <a:latin typeface="Roboto"/>
                <a:ea typeface="Roboto"/>
              </a:rPr>
              <a:t>Opción A: Alta (slots y bahías disponibles). Opción B: Limitada por formato.</a:t>
            </a:r>
            <a:endParaRPr b="0" lang="es-ES" sz="15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27" name="Image 2" descr="preencoded.png"/>
          <p:cNvPicPr/>
          <p:nvPr/>
        </p:nvPicPr>
        <p:blipFill>
          <a:blip r:embed="rId3"/>
          <a:stretch/>
        </p:blipFill>
        <p:spPr>
          <a:xfrm>
            <a:off x="793800" y="5524920"/>
            <a:ext cx="481320" cy="481320"/>
          </a:xfrm>
          <a:prstGeom prst="rect">
            <a:avLst/>
          </a:prstGeom>
          <a:ln w="0">
            <a:noFill/>
          </a:ln>
        </p:spPr>
      </p:pic>
      <p:sp>
        <p:nvSpPr>
          <p:cNvPr id="328" name="Text 5"/>
          <p:cNvSpPr/>
          <p:nvPr/>
        </p:nvSpPr>
        <p:spPr>
          <a:xfrm>
            <a:off x="793800" y="6211440"/>
            <a:ext cx="240912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Uso oficina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9" name="Text 6"/>
          <p:cNvSpPr/>
          <p:nvPr/>
        </p:nvSpPr>
        <p:spPr>
          <a:xfrm>
            <a:off x="793800" y="6676560"/>
            <a:ext cx="4258440" cy="56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e5e0df"/>
                </a:solidFill>
                <a:latin typeface="Roboto"/>
                <a:ea typeface="Roboto"/>
              </a:rPr>
              <a:t>Ambas soluciones muy válidas para ofimática, navegación y videoconferencia.</a:t>
            </a:r>
            <a:endParaRPr b="0" lang="es-ES" sz="15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0" name="Shape 7"/>
          <p:cNvSpPr/>
          <p:nvPr/>
        </p:nvSpPr>
        <p:spPr>
          <a:xfrm>
            <a:off x="5531040" y="3117960"/>
            <a:ext cx="8312400" cy="2287800"/>
          </a:xfrm>
          <a:prstGeom prst="roundRect">
            <a:avLst>
              <a:gd name="adj" fmla="val 1264"/>
            </a:avLst>
          </a:prstGeom>
          <a:noFill/>
          <a:ln w="7620">
            <a:solidFill>
              <a:srgbClr val="ffffff">
                <a:alpha val="2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1" name="Shape 8"/>
          <p:cNvSpPr/>
          <p:nvPr/>
        </p:nvSpPr>
        <p:spPr>
          <a:xfrm>
            <a:off x="5538600" y="3125880"/>
            <a:ext cx="8297280" cy="5677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Text 9"/>
          <p:cNvSpPr/>
          <p:nvPr/>
        </p:nvSpPr>
        <p:spPr>
          <a:xfrm>
            <a:off x="5731200" y="3231720"/>
            <a:ext cx="3758760" cy="35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"/>
                <a:ea typeface="Roboto"/>
              </a:rPr>
              <a:t>Aspecto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3" name="Text 10"/>
          <p:cNvSpPr/>
          <p:nvPr/>
        </p:nvSpPr>
        <p:spPr>
          <a:xfrm>
            <a:off x="9884160" y="3231720"/>
            <a:ext cx="3758760" cy="35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"/>
                <a:ea typeface="Roboto"/>
              </a:rPr>
              <a:t>Opción A / Opción B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4" name="Shape 11"/>
          <p:cNvSpPr/>
          <p:nvPr/>
        </p:nvSpPr>
        <p:spPr>
          <a:xfrm>
            <a:off x="5538600" y="3693960"/>
            <a:ext cx="8297280" cy="56772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5" name="Text 12"/>
          <p:cNvSpPr/>
          <p:nvPr/>
        </p:nvSpPr>
        <p:spPr>
          <a:xfrm>
            <a:off x="5731200" y="3799800"/>
            <a:ext cx="3758760" cy="35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"/>
                <a:ea typeface="Roboto"/>
              </a:rPr>
              <a:t>Precio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6" name="Text 13"/>
          <p:cNvSpPr/>
          <p:nvPr/>
        </p:nvSpPr>
        <p:spPr>
          <a:xfrm>
            <a:off x="9884160" y="3799800"/>
            <a:ext cx="3758760" cy="35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"/>
                <a:ea typeface="Roboto"/>
              </a:rPr>
              <a:t>396,49€ / 355,00€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7" name="Shape 14"/>
          <p:cNvSpPr/>
          <p:nvPr/>
        </p:nvSpPr>
        <p:spPr>
          <a:xfrm>
            <a:off x="5538600" y="4262400"/>
            <a:ext cx="8297280" cy="5677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Text 15"/>
          <p:cNvSpPr/>
          <p:nvPr/>
        </p:nvSpPr>
        <p:spPr>
          <a:xfrm>
            <a:off x="5731200" y="4368240"/>
            <a:ext cx="3758760" cy="35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"/>
                <a:ea typeface="Roboto"/>
              </a:rPr>
              <a:t>Ampliación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9" name="Text 16"/>
          <p:cNvSpPr/>
          <p:nvPr/>
        </p:nvSpPr>
        <p:spPr>
          <a:xfrm>
            <a:off x="9884160" y="4368240"/>
            <a:ext cx="3758760" cy="35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"/>
                <a:ea typeface="Roboto"/>
              </a:rPr>
              <a:t>Alta / Limitada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0" name="Shape 17"/>
          <p:cNvSpPr/>
          <p:nvPr/>
        </p:nvSpPr>
        <p:spPr>
          <a:xfrm>
            <a:off x="5538600" y="4830480"/>
            <a:ext cx="8297280" cy="56772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1" name="Text 18"/>
          <p:cNvSpPr/>
          <p:nvPr/>
        </p:nvSpPr>
        <p:spPr>
          <a:xfrm>
            <a:off x="5731200" y="4936320"/>
            <a:ext cx="3758760" cy="35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"/>
                <a:ea typeface="Roboto"/>
              </a:rPr>
              <a:t>Uso oficina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2" name="Text 19"/>
          <p:cNvSpPr/>
          <p:nvPr/>
        </p:nvSpPr>
        <p:spPr>
          <a:xfrm>
            <a:off x="9884160" y="4936320"/>
            <a:ext cx="3758760" cy="35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e5e0df"/>
                </a:solidFill>
                <a:latin typeface="Roboto"/>
                <a:ea typeface="Roboto"/>
              </a:rPr>
              <a:t>Muy bueno / Muy bueno</a:t>
            </a:r>
            <a:endParaRPr b="0" lang="es-ES" sz="18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3" name="Text 20"/>
          <p:cNvSpPr/>
          <p:nvPr/>
        </p:nvSpPr>
        <p:spPr>
          <a:xfrm>
            <a:off x="5531040" y="5590800"/>
            <a:ext cx="8312400" cy="28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endParaRPr b="0" lang="en-US" sz="15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Text 0"/>
          <p:cNvSpPr/>
          <p:nvPr/>
        </p:nvSpPr>
        <p:spPr>
          <a:xfrm>
            <a:off x="793800" y="1957680"/>
            <a:ext cx="9252360" cy="56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55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Opción B — Mini PC Blackview MP100</a:t>
            </a:r>
            <a:endParaRPr b="0" lang="es-ES" sz="355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45" name="Image 0" descr="preencoded.png"/>
          <p:cNvPicPr/>
          <p:nvPr/>
        </p:nvPicPr>
        <p:blipFill>
          <a:blip r:embed="rId1"/>
          <a:stretch/>
        </p:blipFill>
        <p:spPr>
          <a:xfrm>
            <a:off x="793800" y="2978280"/>
            <a:ext cx="1849320" cy="2311560"/>
          </a:xfrm>
          <a:prstGeom prst="rect">
            <a:avLst/>
          </a:prstGeom>
          <a:ln w="0">
            <a:noFill/>
          </a:ln>
        </p:spPr>
      </p:pic>
      <p:sp>
        <p:nvSpPr>
          <p:cNvPr id="346" name="Text 1"/>
          <p:cNvSpPr/>
          <p:nvPr/>
        </p:nvSpPr>
        <p:spPr>
          <a:xfrm>
            <a:off x="2927160" y="2978280"/>
            <a:ext cx="374040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Especificaciones clave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7" name="Text 2"/>
          <p:cNvSpPr/>
          <p:nvPr/>
        </p:nvSpPr>
        <p:spPr>
          <a:xfrm>
            <a:off x="2927160" y="3468600"/>
            <a:ext cx="4245480" cy="72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Ryzen 5 7430U • 16GB RAM DDR4 • 512GB SSD • Windows 11 Pro incluido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48" name="Image 1" descr="preencoded.png"/>
          <p:cNvPicPr/>
          <p:nvPr/>
        </p:nvPicPr>
        <p:blipFill>
          <a:blip r:embed="rId2"/>
          <a:stretch/>
        </p:blipFill>
        <p:spPr>
          <a:xfrm>
            <a:off x="7457040" y="2978280"/>
            <a:ext cx="1849320" cy="2311920"/>
          </a:xfrm>
          <a:prstGeom prst="rect">
            <a:avLst/>
          </a:prstGeom>
          <a:ln w="0">
            <a:noFill/>
          </a:ln>
        </p:spPr>
      </p:pic>
      <p:sp>
        <p:nvSpPr>
          <p:cNvPr id="349" name="Text 3"/>
          <p:cNvSpPr/>
          <p:nvPr/>
        </p:nvSpPr>
        <p:spPr>
          <a:xfrm>
            <a:off x="9590400" y="2978280"/>
            <a:ext cx="283464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Precio y uso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0" name="Text 4"/>
          <p:cNvSpPr/>
          <p:nvPr/>
        </p:nvSpPr>
        <p:spPr>
          <a:xfrm>
            <a:off x="9590400" y="3468600"/>
            <a:ext cx="4245480" cy="108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Precio: 355,00€. Solución lista para usar, compacta y con consumo reducido, ideal para entornos con espacio limitado.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1" name="Text 5"/>
          <p:cNvSpPr/>
          <p:nvPr/>
        </p:nvSpPr>
        <p:spPr>
          <a:xfrm>
            <a:off x="793800" y="5546160"/>
            <a:ext cx="13042080" cy="72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Ideal para equipos que priorizan instalación rápida y huella mínima; menos opciones de actualización pero soporte y garantía integrados.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5680" cy="8228880"/>
          </a:xfrm>
          <a:prstGeom prst="rect">
            <a:avLst/>
          </a:prstGeom>
          <a:ln w="0">
            <a:noFill/>
          </a:ln>
        </p:spPr>
      </p:pic>
      <p:sp>
        <p:nvSpPr>
          <p:cNvPr id="353" name="Text 0"/>
          <p:cNvSpPr/>
          <p:nvPr/>
        </p:nvSpPr>
        <p:spPr>
          <a:xfrm>
            <a:off x="6280200" y="905760"/>
            <a:ext cx="7075440" cy="56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550" spc="-1" strike="noStrike">
                <a:solidFill>
                  <a:srgbClr val="ffffff"/>
                </a:solidFill>
                <a:latin typeface="Roboto Mono Medium"/>
                <a:ea typeface="Roboto Mono Medium"/>
              </a:rPr>
              <a:t>Conclusión y recomendación</a:t>
            </a:r>
            <a:endParaRPr b="0" lang="es-ES" sz="35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4" name="Shape 1"/>
          <p:cNvSpPr/>
          <p:nvPr/>
        </p:nvSpPr>
        <p:spPr>
          <a:xfrm>
            <a:off x="6280200" y="1812600"/>
            <a:ext cx="226080" cy="1668960"/>
          </a:xfrm>
          <a:prstGeom prst="roundRect">
            <a:avLst>
              <a:gd name="adj" fmla="val 15001"/>
            </a:avLst>
          </a:prstGeom>
          <a:solidFill>
            <a:srgbClr val="40404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5" name="Text 2"/>
          <p:cNvSpPr/>
          <p:nvPr/>
        </p:nvSpPr>
        <p:spPr>
          <a:xfrm>
            <a:off x="6733800" y="2039400"/>
            <a:ext cx="357048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Prioridad: Ampliación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6" name="Text 3"/>
          <p:cNvSpPr/>
          <p:nvPr/>
        </p:nvSpPr>
        <p:spPr>
          <a:xfrm>
            <a:off x="6733800" y="2530080"/>
            <a:ext cx="7102080" cy="72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Elige Opción A si necesitas flexibilidad para actualizar RAM, almacenamiento o añadir componentes específicos.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7" name="Shape 4"/>
          <p:cNvSpPr/>
          <p:nvPr/>
        </p:nvSpPr>
        <p:spPr>
          <a:xfrm>
            <a:off x="6620400" y="3709440"/>
            <a:ext cx="226080" cy="1668960"/>
          </a:xfrm>
          <a:prstGeom prst="roundRect">
            <a:avLst>
              <a:gd name="adj" fmla="val 15001"/>
            </a:avLst>
          </a:prstGeom>
          <a:solidFill>
            <a:srgbClr val="40404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8" name="Text 5"/>
          <p:cNvSpPr/>
          <p:nvPr/>
        </p:nvSpPr>
        <p:spPr>
          <a:xfrm>
            <a:off x="7074000" y="3936240"/>
            <a:ext cx="340020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Roboto Mono Medium"/>
                <a:ea typeface="Roboto Mono Medium"/>
              </a:rPr>
              <a:t>Prioridad: Comodidad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9" name="Text 6"/>
          <p:cNvSpPr/>
          <p:nvPr/>
        </p:nvSpPr>
        <p:spPr>
          <a:xfrm>
            <a:off x="7074000" y="4426560"/>
            <a:ext cx="6761880" cy="72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Elige Opción B para despliegues rápidos, bajo consumo y mantenimiento simplificado.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0" name="Shape 7"/>
          <p:cNvSpPr/>
          <p:nvPr/>
        </p:nvSpPr>
        <p:spPr>
          <a:xfrm>
            <a:off x="6280200" y="5634360"/>
            <a:ext cx="7555680" cy="1688760"/>
          </a:xfrm>
          <a:prstGeom prst="roundRect">
            <a:avLst>
              <a:gd name="adj" fmla="val 2014"/>
            </a:avLst>
          </a:prstGeom>
          <a:solidFill>
            <a:srgbClr val="3d4d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61" name="Image 1" descr="preencoded.png"/>
          <p:cNvPicPr/>
          <p:nvPr/>
        </p:nvPicPr>
        <p:blipFill>
          <a:blip r:embed="rId2"/>
          <a:stretch/>
        </p:blipFill>
        <p:spPr>
          <a:xfrm>
            <a:off x="6507000" y="5978520"/>
            <a:ext cx="282600" cy="226080"/>
          </a:xfrm>
          <a:prstGeom prst="rect">
            <a:avLst/>
          </a:prstGeom>
          <a:ln w="0">
            <a:noFill/>
          </a:ln>
        </p:spPr>
      </p:pic>
      <p:sp>
        <p:nvSpPr>
          <p:cNvPr id="362" name="Text 8"/>
          <p:cNvSpPr/>
          <p:nvPr/>
        </p:nvSpPr>
        <p:spPr>
          <a:xfrm>
            <a:off x="7017480" y="5918040"/>
            <a:ext cx="6591600" cy="108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ffffff"/>
                </a:solidFill>
                <a:latin typeface="Roboto"/>
                <a:ea typeface="Roboto"/>
              </a:rPr>
              <a:t>Nota: Si la necesidad futura incluye aplicaciones más exigentes (edición ligera, múltiples monitores), prioriza una fuente y placa con margen de ampliación.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LibreOffice/7.4.7.2$Linux_X86_64 LibreOffice_project/40$Build-2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2026-02-18T23:53:03Z</dcterms:created>
  <dc:creator/>
  <dc:description/>
  <dc:language>es-ES</dc:language>
  <cp:lastModifiedBy/>
  <dcterms:modified xsi:type="dcterms:W3CDTF">2026-02-20T16:58:07Z</dcterms:modified>
  <cp:revision>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7</vt:i4>
  </property>
  <property fmtid="{D5CDD505-2E9C-101B-9397-08002B2CF9AE}" pid="3" name="PresentationFormat">
    <vt:lpwstr>On-screen Show (16:9)</vt:lpwstr>
  </property>
  <property fmtid="{D5CDD505-2E9C-101B-9397-08002B2CF9AE}" pid="4" name="Slides">
    <vt:i4>7</vt:i4>
  </property>
</Properties>
</file>